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311" r:id="rId2"/>
    <p:sldId id="446" r:id="rId3"/>
    <p:sldId id="460" r:id="rId4"/>
    <p:sldId id="462" r:id="rId5"/>
    <p:sldId id="458" r:id="rId6"/>
    <p:sldId id="457" r:id="rId7"/>
    <p:sldId id="371" r:id="rId8"/>
    <p:sldId id="292" r:id="rId9"/>
    <p:sldId id="468" r:id="rId10"/>
    <p:sldId id="467" r:id="rId11"/>
    <p:sldId id="448" r:id="rId12"/>
    <p:sldId id="360" r:id="rId13"/>
    <p:sldId id="459" r:id="rId14"/>
    <p:sldId id="469" r:id="rId15"/>
    <p:sldId id="435" r:id="rId16"/>
    <p:sldId id="434" r:id="rId17"/>
    <p:sldId id="452" r:id="rId18"/>
    <p:sldId id="447" r:id="rId19"/>
    <p:sldId id="368" r:id="rId20"/>
    <p:sldId id="470" r:id="rId21"/>
    <p:sldId id="348" r:id="rId22"/>
    <p:sldId id="463" r:id="rId23"/>
    <p:sldId id="433" r:id="rId24"/>
    <p:sldId id="461" r:id="rId25"/>
    <p:sldId id="438" r:id="rId26"/>
    <p:sldId id="471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AC4DF9E-73E1-461F-8F7D-5C1F168873D3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87BB326-DD88-4E82-977D-A6D10164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7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8AD3F828-FC92-4B84-88B4-0C63DB126651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29096CB6-6577-4411-A90D-B31FF3763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8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5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72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50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33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97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18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63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2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10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21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5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5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23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30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80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5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7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1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5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7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2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0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6CB6-6577-4411-A90D-B31FF3763C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1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ACC-DE38-4B1D-8C6B-B43C2AF400DC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713B-D4CB-404B-AF27-96E3882E2BD4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7F95-3024-4EF5-B7AC-C23F374C13EA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F148-7CFE-413D-A19A-590B29DDAECB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BB9-AF9C-4D65-852A-F3577D4B7E1D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5D15-3DC6-4BEC-9C9E-A4C070516A4D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0AC1-9EC1-4D6E-A310-EDAFF332FD17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296F-54B9-48B3-8FD0-E4C1F5AA9885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FE3B-1B07-4ED6-BA50-9239199CDC7F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2068-82F1-443D-B9CF-D0F7B242C83A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3271-87DC-48CB-9293-5B350D2F352B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51F3C37-289F-41BB-9E0F-C998C5620DAE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9AF5F3E-72C2-4464-9F17-E3A62568B274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5682"/>
            <a:ext cx="12048940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PCE Pop Up</a:t>
            </a:r>
          </a:p>
          <a:p>
            <a:pPr algn="ctr"/>
            <a:endParaRPr lang="en-US" sz="4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Empowering Ethical Prosecution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How to Enhance Your Office Culture 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8, 2021	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56463"/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7256463"/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Timothy J. Koller</a:t>
            </a:r>
          </a:p>
          <a:p>
            <a:pPr indent="7256463"/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Chief  Assistant District Attorney</a:t>
            </a:r>
          </a:p>
          <a:p>
            <a:pPr indent="7256463"/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Office  of the Richmond County District Attorney</a:t>
            </a:r>
          </a:p>
          <a:p>
            <a:pPr indent="7256463"/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(718) 556-7090</a:t>
            </a:r>
          </a:p>
          <a:p>
            <a:pPr indent="7256463"/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imothy.koller@rcda.nyc.gov</a:t>
            </a: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9863"/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9863"/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</a:t>
            </a:r>
          </a:p>
          <a:p>
            <a:pPr indent="169863"/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81" y="5715527"/>
            <a:ext cx="884317" cy="896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95DB6E-00C6-45CF-B849-BA82C54E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02" y="5858541"/>
            <a:ext cx="857250" cy="7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97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251012" y="144630"/>
            <a:ext cx="11940988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delegate the Brady review of your folder to a paralegal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lvl="1" indent="854075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ask the investigator “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Hey – you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Brady material in your file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325" lvl="1" indent="854075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lvl="1" indent="854075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Utilize “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concealed skepticism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when interviewing police officers (Hon. Pierre	Leval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sz="2400" i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Circuit)</a:t>
            </a:r>
          </a:p>
          <a:p>
            <a:pPr marL="60325" lvl="1" indent="854075" algn="just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lvl="2" indent="854075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 the “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dump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60325" lvl="2" indent="854075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lvl="2" indent="854075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“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truth bending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60325" lvl="2" indent="854075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lvl="2" indent="854075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hiding the ball</a:t>
            </a:r>
          </a:p>
          <a:p>
            <a:pPr marL="60325" lvl="2" indent="854075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lvl="2" indent="854075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gamesmanship</a:t>
            </a:r>
          </a:p>
          <a:p>
            <a:pPr marL="60325" lvl="2" indent="854075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effectLst/>
              <a:latin typeface="Courier New TUR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00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251012" y="144630"/>
            <a:ext cx="11940988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60325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Make sure the prosecution folder is 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</a:p>
          <a:p>
            <a:pPr marL="914400" indent="-60325" algn="just">
              <a:buFont typeface="Arial" panose="020B0604020202020204" pitchFamily="34" charset="0"/>
              <a:buChar char="•"/>
            </a:pP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60325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Carefully review the prosecution case folder</a:t>
            </a:r>
          </a:p>
          <a:p>
            <a:pPr marL="914400" indent="-60325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60325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Continually review the prosecution case folder	</a:t>
            </a:r>
          </a:p>
          <a:p>
            <a:pPr marL="914400" indent="-60325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60325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60325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effectLst/>
              <a:latin typeface="Courier New TUR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0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337" y="1479688"/>
            <a:ext cx="11861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BRADY…And its evolving interpretation…..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100669" y="144631"/>
            <a:ext cx="12001684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14400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Evolving expansion of what is Brady material</a:t>
            </a:r>
          </a:p>
          <a:p>
            <a:pPr marL="9144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Brady material is often defined in the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other evidence</a:t>
            </a:r>
          </a:p>
          <a:p>
            <a:pPr marL="9144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Food-on-the-Floor-for-more-than-5-Seconds Rule</a:t>
            </a:r>
          </a:p>
          <a:p>
            <a:pPr marL="9144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/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8"/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8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lvl="8"/>
            <a:endParaRPr lang="en-US" sz="2800" i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13</a:t>
            </a:fld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30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337" y="1479688"/>
            <a:ext cx="118610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is rarely </a:t>
            </a:r>
            <a:r>
              <a:rPr lang="en-US" sz="4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idimensional</a:t>
            </a:r>
          </a:p>
          <a:p>
            <a:pPr algn="ctr"/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Context!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206187" y="144631"/>
            <a:ext cx="11896165" cy="7494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can Brady be found?</a:t>
            </a:r>
          </a:p>
          <a:p>
            <a:pPr marL="2343150" marR="0" lvl="0" indent="-523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Conversations with witnesses</a:t>
            </a:r>
          </a:p>
          <a:p>
            <a:pPr marL="2343150" marR="0" lvl="0" indent="-523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Conversations with investigators</a:t>
            </a:r>
          </a:p>
          <a:p>
            <a:pPr marL="2343150" indent="-523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Witness statements</a:t>
            </a:r>
          </a:p>
          <a:p>
            <a:pPr marL="2343150" marR="0" lvl="0" indent="-523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License plate readers</a:t>
            </a:r>
          </a:p>
          <a:p>
            <a:pPr marL="2290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Social media exchanges </a:t>
            </a:r>
          </a:p>
          <a:p>
            <a:pPr marL="2290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Personal computers</a:t>
            </a:r>
          </a:p>
          <a:p>
            <a:pPr marL="2290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Internet </a:t>
            </a:r>
          </a:p>
          <a:p>
            <a:pPr marL="2290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Conversations with witnesses</a:t>
            </a:r>
          </a:p>
          <a:p>
            <a:pPr marL="2290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Personal computers</a:t>
            </a:r>
          </a:p>
          <a:p>
            <a:pPr marL="2290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Internet </a:t>
            </a:r>
          </a:p>
          <a:p>
            <a:pPr marL="2290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ody worn camera footage </a:t>
            </a:r>
          </a:p>
          <a:p>
            <a:pPr marL="2343150" marR="0" lvl="0" indent="2873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Recordings of identification procedures</a:t>
            </a:r>
          </a:p>
          <a:p>
            <a:pPr marL="2343150" marR="0" lvl="0" indent="-52388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0763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44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206187" y="144631"/>
            <a:ext cx="11896165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i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0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Personal computers</a:t>
            </a:r>
          </a:p>
          <a:p>
            <a:pPr marL="2290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Internet </a:t>
            </a:r>
          </a:p>
          <a:p>
            <a:pPr marL="2290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ody worn camera footage </a:t>
            </a:r>
          </a:p>
          <a:p>
            <a:pPr marL="2343150" marR="0" lvl="0" indent="28733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Recordings of identification procedure</a:t>
            </a:r>
          </a:p>
          <a:p>
            <a:pPr marL="2343150" marR="0" lvl="0" indent="28733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Recordings of interrogations</a:t>
            </a:r>
          </a:p>
          <a:p>
            <a:pPr marL="2343150" indent="28733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GPS devices</a:t>
            </a:r>
          </a:p>
          <a:p>
            <a:pPr marL="2343150" indent="28733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Facial Recognition Technology </a:t>
            </a:r>
          </a:p>
          <a:p>
            <a:pPr marL="2343150" marR="0" lvl="0" indent="2873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Pictures</a:t>
            </a:r>
          </a:p>
          <a:p>
            <a:pPr marL="2800350"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on social media</a:t>
            </a:r>
          </a:p>
          <a:p>
            <a:pPr marL="2800350"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on cell phone</a:t>
            </a:r>
          </a:p>
          <a:p>
            <a:pPr marL="2800350"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on hard drive</a:t>
            </a:r>
          </a:p>
          <a:p>
            <a:pPr marL="2343150" marR="0" lvl="0" indent="287338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0763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0763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0763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12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206187" y="144631"/>
            <a:ext cx="11896165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3150" marR="0"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Jail Calls</a:t>
            </a:r>
          </a:p>
          <a:p>
            <a:pPr marL="2343150" marR="0" lvl="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- listening to a defendant’s past calls</a:t>
            </a:r>
          </a:p>
          <a:p>
            <a:pPr marL="2343150" marR="0" lvl="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- another detainee’s calls brought to your attention</a:t>
            </a:r>
          </a:p>
          <a:p>
            <a:pPr marL="2800350" marR="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“Controlled” Calls by:</a:t>
            </a:r>
          </a:p>
          <a:p>
            <a:pPr marL="2800350"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 the victim </a:t>
            </a:r>
          </a:p>
          <a:p>
            <a:pPr marL="2800350"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 an undercover </a:t>
            </a:r>
          </a:p>
          <a:p>
            <a:pPr marL="2743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Voicemails</a:t>
            </a:r>
          </a:p>
          <a:p>
            <a:pPr marL="3257550" lvl="2" indent="-51435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on the victim’s message machine</a:t>
            </a:r>
          </a:p>
          <a:p>
            <a:pPr marL="3257550" lvl="2" indent="-51435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on the ADA’s message machine</a:t>
            </a:r>
          </a:p>
          <a:p>
            <a:pPr marL="3257550" lvl="2" indent="-51435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on an investigator’s message machine</a:t>
            </a:r>
          </a:p>
          <a:p>
            <a:pPr marL="3257550" lvl="2" indent="-51435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on a “tip line”</a:t>
            </a:r>
          </a:p>
          <a:p>
            <a:pPr marL="4343400" lvl="2" indent="-571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anonymous?		</a:t>
            </a:r>
          </a:p>
          <a:p>
            <a:pPr marL="2290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Archival information on cell phones </a:t>
            </a:r>
          </a:p>
          <a:p>
            <a:pPr marL="2290763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-  alibi? </a:t>
            </a:r>
          </a:p>
          <a:p>
            <a:pPr marL="3205163" lvl="2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encrypted phones</a:t>
            </a:r>
          </a:p>
          <a:p>
            <a:pPr marL="2343150"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3150" marR="0" lvl="0" indent="2873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3150" marR="0" lvl="0" indent="2873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39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206187" y="144631"/>
            <a:ext cx="1189616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i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algn="just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2290763"/>
            <a:endParaRPr lang="en-US" sz="4800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0763"/>
            <a:r>
              <a:rPr lang="en-US" sz="4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just about anywhere!</a:t>
            </a:r>
          </a:p>
          <a:p>
            <a:pPr marL="2628900" lvl="5" indent="-342900">
              <a:buFont typeface="Times New Roman" panose="02020603050405020304" pitchFamily="18" charset="0"/>
              <a:buChar char="-"/>
              <a:tabLst>
                <a:tab pos="2514600" algn="l"/>
              </a:tabLst>
            </a:pP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3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504826" y="144631"/>
            <a:ext cx="110204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situationally aware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vigilant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attention (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Brady violations do not consist of intentional suppression of exculpatory material – operator inattention?)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00"/>
              </a:solidFill>
              <a:effectLst/>
              <a:latin typeface="Courier New TUR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8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206187" y="144631"/>
            <a:ext cx="11896165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We Empower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Ethical Prosecutions?</a:t>
            </a:r>
          </a:p>
          <a:p>
            <a:pPr algn="ctr"/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Enhance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Office Ethics Culture?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AN  OVERVIEW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2</a:t>
            </a:fld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47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504826" y="144631"/>
            <a:ext cx="1102042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 the “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 Look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when reviewing the evidence in your case folder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              360 º</a:t>
            </a:r>
          </a:p>
          <a:p>
            <a:pPr lvl="1" algn="just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+ 90 º</a:t>
            </a:r>
          </a:p>
          <a:p>
            <a:pPr lvl="1" algn="just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</a:t>
            </a:r>
            <a:r>
              <a:rPr lang="en-US" sz="32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+ 90 º</a:t>
            </a:r>
          </a:p>
          <a:p>
            <a:pPr lvl="1" algn="just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      540º</a:t>
            </a:r>
          </a:p>
          <a:p>
            <a:pPr lvl="1" algn="just"/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00"/>
              </a:solidFill>
              <a:effectLst/>
              <a:latin typeface="Courier New TUR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3" t="37776" r="56422" b="43779"/>
          <a:stretch/>
        </p:blipFill>
        <p:spPr bwMode="auto">
          <a:xfrm>
            <a:off x="4421322" y="3958738"/>
            <a:ext cx="2752165" cy="226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420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504826" y="144631"/>
            <a:ext cx="11020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  REVIEW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algn="ctr"/>
            <a:r>
              <a:rPr lang="en-US" sz="16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	(in</a:t>
            </a:r>
            <a:r>
              <a:rPr lang="en-US" sz="1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materials)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rgbClr val="FFFF00"/>
              </a:solidFill>
              <a:effectLst/>
              <a:latin typeface="Courier New TUR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14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100669" y="144631"/>
            <a:ext cx="12001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endParaRPr lang="en-US" sz="5400" b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22</a:t>
            </a:fld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50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882E87-0E6A-4AE9-8A8F-B9088E193992}"/>
              </a:ext>
            </a:extLst>
          </p:cNvPr>
          <p:cNvSpPr/>
          <p:nvPr/>
        </p:nvSpPr>
        <p:spPr>
          <a:xfrm>
            <a:off x="89647" y="0"/>
            <a:ext cx="118806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26C420-BE1D-416C-B415-B74014111636}"/>
              </a:ext>
            </a:extLst>
          </p:cNvPr>
          <p:cNvSpPr/>
          <p:nvPr/>
        </p:nvSpPr>
        <p:spPr>
          <a:xfrm>
            <a:off x="592183" y="287383"/>
            <a:ext cx="109118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Beware of the Gunslinger ADA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Beware of the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 who hasn’t come to grip with the fact that things are changing  </a:t>
            </a:r>
          </a:p>
          <a:p>
            <a:pPr lvl="2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Beware of either the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ADA, or the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ADA, who resists change.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Beware of the “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unmotivated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ADA</a:t>
            </a:r>
          </a:p>
          <a:p>
            <a:pPr marL="914400" indent="-914400" algn="just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indent="5143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Beware of the ADA who engages in “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willful blindness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or 	“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studied ignorance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when reviewing (or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reviewing) the 		 	evidence 	in his case</a:t>
            </a:r>
          </a:p>
        </p:txBody>
      </p:sp>
    </p:spTree>
    <p:extLst>
      <p:ext uri="{BB962C8B-B14F-4D97-AF65-F5344CB8AC3E}">
        <p14:creationId xmlns:p14="http://schemas.microsoft.com/office/powerpoint/2010/main" val="261344998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100669" y="144631"/>
            <a:ext cx="12001684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5" lvl="8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8" indent="-4524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the line prosecutors feel like they are working in a “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gotcha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environment?</a:t>
            </a:r>
          </a:p>
          <a:p>
            <a:pPr marL="1376362" lvl="8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8" indent="-4524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subordinate ADAs encouraged to come to their supervisors with  questions regarding ethical issues, even “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dumb ones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1828800" lvl="8" indent="-452438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8" indent="-4524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supervisors put a “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puss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on when they are asked an ethical question at an “inconvenient time”?</a:t>
            </a:r>
          </a:p>
          <a:p>
            <a:pPr marL="1828800" lvl="8" indent="-452438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8" indent="-4524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supervisors refrain from “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huffing &amp; puffing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when an ADA 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come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them with an ethical problem?</a:t>
            </a:r>
          </a:p>
          <a:p>
            <a:pPr marL="1828800" lvl="8" indent="-452438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8" indent="-4524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it the sense that ethics is only an issue of concern for the “front office”, or does it permeate the ethos of your office? </a:t>
            </a:r>
          </a:p>
          <a:p>
            <a:pPr marL="1828800" lvl="8" indent="-452438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2" indent="-4524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Avoid creating “Win” /  “Loss” environment	</a:t>
            </a:r>
          </a:p>
          <a:p>
            <a:pPr marL="1371600" lvl="2" indent="-117475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0" lvl="8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24</a:t>
            </a:fld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3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882E87-0E6A-4AE9-8A8F-B9088E193992}"/>
              </a:ext>
            </a:extLst>
          </p:cNvPr>
          <p:cNvSpPr/>
          <p:nvPr/>
        </p:nvSpPr>
        <p:spPr>
          <a:xfrm>
            <a:off x="89647" y="0"/>
            <a:ext cx="118806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26C420-BE1D-416C-B415-B74014111636}"/>
              </a:ext>
            </a:extLst>
          </p:cNvPr>
          <p:cNvSpPr/>
          <p:nvPr/>
        </p:nvSpPr>
        <p:spPr>
          <a:xfrm>
            <a:off x="676275" y="287383"/>
            <a:ext cx="98107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285750" algn="just">
              <a:spcBef>
                <a:spcPts val="0"/>
              </a:spcBef>
              <a:spcAft>
                <a:spcPts val="0"/>
              </a:spcAft>
            </a:pP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285750" algn="just">
              <a:spcBef>
                <a:spcPts val="0"/>
              </a:spcBef>
              <a:spcAft>
                <a:spcPts val="0"/>
              </a:spcAft>
            </a:pP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285750" algn="just">
              <a:spcBef>
                <a:spcPts val="0"/>
              </a:spcBef>
              <a:spcAft>
                <a:spcPts val="0"/>
              </a:spcAft>
            </a:pP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285750" algn="just">
              <a:spcBef>
                <a:spcPts val="0"/>
              </a:spcBef>
              <a:spcAft>
                <a:spcPts val="0"/>
              </a:spcAft>
            </a:pP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28575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is not the strongest of the species that survives, nor the most intelligent that survives. It is the one that is the most adaptable to change.”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</a:t>
            </a:r>
          </a:p>
          <a:p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     ~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Darwin ~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8898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100669" y="144631"/>
            <a:ext cx="1080501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5" lvl="8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4125" lvl="2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4125" lvl="2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4125" lvl="2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4125" lvl="2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4125" lvl="2" algn="ctr"/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4125" lvl="2" algn="ctr"/>
            <a:r>
              <a:rPr lang="en-US" sz="4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 for you attention</a:t>
            </a:r>
          </a:p>
          <a:p>
            <a:pPr marL="4114800" lvl="8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26</a:t>
            </a:fld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17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100669" y="144631"/>
            <a:ext cx="12001684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8" algn="ctr">
              <a:tabLst>
                <a:tab pos="687388" algn="l"/>
              </a:tabLs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8" algn="ctr">
              <a:tabLst>
                <a:tab pos="687388" algn="l"/>
              </a:tabLst>
            </a:pP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Start…..</a:t>
            </a:r>
          </a:p>
          <a:p>
            <a:pPr marL="685800" lvl="8" algn="ctr">
              <a:tabLst>
                <a:tab pos="687388" algn="l"/>
              </a:tabLst>
            </a:pP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8" algn="ctr">
              <a:tabLst>
                <a:tab pos="687388" algn="l"/>
              </a:tabLst>
            </a:pP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Ethics Statement from </a:t>
            </a:r>
          </a:p>
          <a:p>
            <a:pPr marL="685800" lvl="8" algn="ctr">
              <a:tabLst>
                <a:tab pos="687388" algn="l"/>
              </a:tabLst>
            </a:pP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District Attorney</a:t>
            </a:r>
            <a:endParaRPr lang="en-US" sz="54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					(in</a:t>
            </a:r>
            <a:r>
              <a:rPr lang="en-US" sz="1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materials)</a:t>
            </a:r>
          </a:p>
          <a:p>
            <a:pPr algn="ctr"/>
            <a:endParaRPr lang="en-US" sz="1600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8" indent="342900"/>
            <a:endParaRPr lang="en-US" sz="1400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8" indent="-168275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Identifies the Office’s Ethical Culture</a:t>
            </a:r>
          </a:p>
          <a:p>
            <a:pPr marL="1143000" lvl="8" indent="-168275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8" indent="-168275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This message must come from the top</a:t>
            </a:r>
          </a:p>
          <a:p>
            <a:pPr marL="1143000" lvl="8" indent="-168275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4725" lvl="8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8" indent="34290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lvl="8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70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100669" y="144631"/>
            <a:ext cx="12001684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York State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Attorneys Association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(“DAASNY”)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Right Thing 2021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			</a:t>
            </a: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1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16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materials)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4</a:t>
            </a:fld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104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100669" y="144631"/>
            <a:ext cx="12001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8" algn="ctr">
              <a:tabLst>
                <a:tab pos="800100" algn="l"/>
                <a:tab pos="857250" algn="l"/>
              </a:tabLst>
            </a:pP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8" algn="ctr">
              <a:tabLst>
                <a:tab pos="800100" algn="l"/>
                <a:tab pos="857250" algn="l"/>
              </a:tabLst>
            </a:pP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8" algn="ctr">
              <a:tabLst>
                <a:tab pos="800100" algn="l"/>
                <a:tab pos="857250" algn="l"/>
              </a:tabLst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DAASNY’s </a:t>
            </a:r>
          </a:p>
          <a:p>
            <a:pPr marL="914400" lvl="8"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Ethics Guidance Group</a:t>
            </a:r>
            <a:endParaRPr lang="en-US" sz="5400" b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ctr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5</a:t>
            </a:fld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5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425CD-AE3D-47CB-8A87-E25FDBC85624}"/>
              </a:ext>
            </a:extLst>
          </p:cNvPr>
          <p:cNvSpPr/>
          <p:nvPr/>
        </p:nvSpPr>
        <p:spPr>
          <a:xfrm>
            <a:off x="100669" y="144631"/>
            <a:ext cx="12001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en-US" sz="5400" b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30605" y="5908675"/>
            <a:ext cx="2844800" cy="304800"/>
          </a:xfrm>
        </p:spPr>
        <p:txBody>
          <a:bodyPr/>
          <a:lstStyle/>
          <a:p>
            <a:fld id="{89AF5F3E-72C2-4464-9F17-E3A62568B274}" type="slidenum">
              <a:rPr lang="en-US" smtClean="0"/>
              <a:t>6</a:t>
            </a:fld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2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F3FB6C-BA1F-40C7-A044-17EC9E50BD2E}"/>
              </a:ext>
            </a:extLst>
          </p:cNvPr>
          <p:cNvSpPr/>
          <p:nvPr/>
        </p:nvSpPr>
        <p:spPr>
          <a:xfrm>
            <a:off x="210950" y="-128865"/>
            <a:ext cx="1177009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Training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essential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principles taught at the training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a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 of Complianc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is key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Diligent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maintenanc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of that culture is critical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60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882E87-0E6A-4AE9-8A8F-B9088E193992}"/>
              </a:ext>
            </a:extLst>
          </p:cNvPr>
          <p:cNvSpPr/>
          <p:nvPr/>
        </p:nvSpPr>
        <p:spPr>
          <a:xfrm>
            <a:off x="89647" y="0"/>
            <a:ext cx="11880681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to train, train, train</a:t>
            </a:r>
          </a:p>
          <a:p>
            <a:pPr lvl="2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culture of ethical compliance must be conveyed from the top down.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ADAs need to know  that the front office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believes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ethical compliance.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Can’t assume that subordinate ADAs know what the right thing is unless they are properly trained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6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882E87-0E6A-4AE9-8A8F-B9088E193992}"/>
              </a:ext>
            </a:extLst>
          </p:cNvPr>
          <p:cNvSpPr/>
          <p:nvPr/>
        </p:nvSpPr>
        <p:spPr>
          <a:xfrm>
            <a:off x="89647" y="0"/>
            <a:ext cx="1188068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Inculcate a sense of ethical “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muscle memory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 so that the ethical thing to do is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reflexive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Shouldn’t be shocked when something winds up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hitting the fan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 ADAs were not consistently trained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F5F3E-72C2-4464-9F17-E3A62568B2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57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3335</TotalTime>
  <Words>1091</Words>
  <Application>Microsoft Macintosh PowerPoint</Application>
  <PresentationFormat>Widescreen</PresentationFormat>
  <Paragraphs>359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 TUR</vt:lpstr>
      <vt:lpstr>Palatino Linotype</vt:lpstr>
      <vt:lpstr>Times New Roman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Smith</dc:creator>
  <cp:lastModifiedBy>Kristine Hamann</cp:lastModifiedBy>
  <cp:revision>242</cp:revision>
  <cp:lastPrinted>2021-12-07T01:00:57Z</cp:lastPrinted>
  <dcterms:created xsi:type="dcterms:W3CDTF">2018-01-22T21:58:54Z</dcterms:created>
  <dcterms:modified xsi:type="dcterms:W3CDTF">2021-12-08T16:23:26Z</dcterms:modified>
</cp:coreProperties>
</file>